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6406910" y="7391360"/>
            <a:ext cx="3130362" cy="23812"/>
          </a:xfrm>
          <a:prstGeom prst="line">
            <a:avLst/>
          </a:prstGeom>
          <a:ln cap="rnd" w="47625">
            <a:solidFill>
              <a:srgbClr val="6FA82F"/>
            </a:solidFill>
            <a:prstDash val="solid"/>
            <a:headEnd type="none" len="sm" w="sm"/>
            <a:tailEnd type="none" len="sm" w="sm"/>
          </a:ln>
        </p:spPr>
      </p:sp>
      <p:grpSp>
        <p:nvGrpSpPr>
          <p:cNvPr name="Group 3" id="3"/>
          <p:cNvGrpSpPr/>
          <p:nvPr/>
        </p:nvGrpSpPr>
        <p:grpSpPr>
          <a:xfrm rot="0">
            <a:off x="11280099" y="0"/>
            <a:ext cx="3916719" cy="10287000"/>
            <a:chOff x="0" y="0"/>
            <a:chExt cx="1324915" cy="3479800"/>
          </a:xfrm>
        </p:grpSpPr>
        <p:sp>
          <p:nvSpPr>
            <p:cNvPr name="Freeform 4" id="4"/>
            <p:cNvSpPr/>
            <p:nvPr/>
          </p:nvSpPr>
          <p:spPr>
            <a:xfrm flipH="false" flipV="false" rot="0">
              <a:off x="0" y="0"/>
              <a:ext cx="1324915" cy="3479800"/>
            </a:xfrm>
            <a:custGeom>
              <a:avLst/>
              <a:gdLst/>
              <a:ahLst/>
              <a:cxnLst/>
              <a:rect r="r" b="b" t="t" l="l"/>
              <a:pathLst>
                <a:path h="3479800" w="1324915">
                  <a:moveTo>
                    <a:pt x="0" y="0"/>
                  </a:moveTo>
                  <a:lnTo>
                    <a:pt x="1324915" y="0"/>
                  </a:lnTo>
                  <a:lnTo>
                    <a:pt x="1324915" y="3479800"/>
                  </a:lnTo>
                  <a:lnTo>
                    <a:pt x="0" y="3479800"/>
                  </a:lnTo>
                  <a:close/>
                </a:path>
              </a:pathLst>
            </a:custGeom>
            <a:solidFill>
              <a:srgbClr val="6FA82F"/>
            </a:solidFill>
          </p:spPr>
        </p:sp>
      </p:grpSp>
      <p:grpSp>
        <p:nvGrpSpPr>
          <p:cNvPr name="Group 5" id="5"/>
          <p:cNvGrpSpPr>
            <a:grpSpLocks noChangeAspect="true"/>
          </p:cNvGrpSpPr>
          <p:nvPr/>
        </p:nvGrpSpPr>
        <p:grpSpPr>
          <a:xfrm rot="0">
            <a:off x="10623342" y="2629096"/>
            <a:ext cx="5129521" cy="5129521"/>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10" t="0" r="-10" b="0"/>
              </a:stretch>
            </a:blipFill>
          </p:spPr>
        </p:sp>
      </p:grpSp>
      <p:grpSp>
        <p:nvGrpSpPr>
          <p:cNvPr name="Group 7" id="7"/>
          <p:cNvGrpSpPr/>
          <p:nvPr/>
        </p:nvGrpSpPr>
        <p:grpSpPr>
          <a:xfrm rot="0">
            <a:off x="1366349" y="6501953"/>
            <a:ext cx="5040380" cy="1974774"/>
            <a:chOff x="0" y="0"/>
            <a:chExt cx="5169901" cy="2025519"/>
          </a:xfrm>
        </p:grpSpPr>
        <p:sp>
          <p:nvSpPr>
            <p:cNvPr name="Freeform 8" id="8"/>
            <p:cNvSpPr/>
            <p:nvPr/>
          </p:nvSpPr>
          <p:spPr>
            <a:xfrm flipH="false" flipV="false" rot="0">
              <a:off x="0" y="0"/>
              <a:ext cx="5169901" cy="2025519"/>
            </a:xfrm>
            <a:custGeom>
              <a:avLst/>
              <a:gdLst/>
              <a:ahLst/>
              <a:cxnLst/>
              <a:rect r="r" b="b" t="t" l="l"/>
              <a:pathLst>
                <a:path h="2025519" w="5169901">
                  <a:moveTo>
                    <a:pt x="5045441" y="2025519"/>
                  </a:moveTo>
                  <a:lnTo>
                    <a:pt x="124460" y="2025519"/>
                  </a:lnTo>
                  <a:cubicBezTo>
                    <a:pt x="55880" y="2025519"/>
                    <a:pt x="0" y="1969639"/>
                    <a:pt x="0" y="1901059"/>
                  </a:cubicBezTo>
                  <a:lnTo>
                    <a:pt x="0" y="124460"/>
                  </a:lnTo>
                  <a:cubicBezTo>
                    <a:pt x="0" y="55880"/>
                    <a:pt x="55880" y="0"/>
                    <a:pt x="124460" y="0"/>
                  </a:cubicBezTo>
                  <a:lnTo>
                    <a:pt x="5045441" y="0"/>
                  </a:lnTo>
                  <a:cubicBezTo>
                    <a:pt x="5114021" y="0"/>
                    <a:pt x="5169901" y="55880"/>
                    <a:pt x="5169901" y="124460"/>
                  </a:cubicBezTo>
                  <a:lnTo>
                    <a:pt x="5169901" y="1901059"/>
                  </a:lnTo>
                  <a:cubicBezTo>
                    <a:pt x="5169901" y="1969639"/>
                    <a:pt x="5114021" y="2025519"/>
                    <a:pt x="5045441" y="2025519"/>
                  </a:cubicBezTo>
                  <a:close/>
                </a:path>
              </a:pathLst>
            </a:custGeom>
            <a:solidFill>
              <a:srgbClr val="6FA82F"/>
            </a:solidFill>
          </p:spPr>
        </p:sp>
      </p:grpSp>
      <p:sp>
        <p:nvSpPr>
          <p:cNvPr name="TextBox 9" id="9"/>
          <p:cNvSpPr txBox="true"/>
          <p:nvPr/>
        </p:nvSpPr>
        <p:spPr>
          <a:xfrm rot="0">
            <a:off x="1435332" y="6646250"/>
            <a:ext cx="3455607" cy="1647619"/>
          </a:xfrm>
          <a:prstGeom prst="rect">
            <a:avLst/>
          </a:prstGeom>
        </p:spPr>
        <p:txBody>
          <a:bodyPr anchor="t" rtlCol="false" tIns="0" lIns="0" bIns="0" rIns="0">
            <a:spAutoFit/>
          </a:bodyPr>
          <a:lstStyle/>
          <a:p>
            <a:pPr>
              <a:lnSpc>
                <a:spcPts val="4211"/>
              </a:lnSpc>
            </a:pPr>
            <a:r>
              <a:rPr lang="en-US" sz="3008" spc="45">
                <a:solidFill>
                  <a:srgbClr val="014920"/>
                </a:solidFill>
                <a:latin typeface="Calibri (MS)"/>
              </a:rPr>
              <a:t>BY</a:t>
            </a:r>
          </a:p>
          <a:p>
            <a:pPr>
              <a:lnSpc>
                <a:spcPts val="4211"/>
              </a:lnSpc>
            </a:pPr>
            <a:r>
              <a:rPr lang="en-US" sz="3008" spc="45">
                <a:solidFill>
                  <a:srgbClr val="014920"/>
                </a:solidFill>
                <a:latin typeface="Calibri (MS)"/>
              </a:rPr>
              <a:t>Neel Balar</a:t>
            </a:r>
          </a:p>
          <a:p>
            <a:pPr>
              <a:lnSpc>
                <a:spcPts val="4211"/>
              </a:lnSpc>
            </a:pPr>
            <a:r>
              <a:rPr lang="en-US" sz="3008" spc="45">
                <a:solidFill>
                  <a:srgbClr val="014920"/>
                </a:solidFill>
                <a:latin typeface="Calibri (MS)"/>
              </a:rPr>
              <a:t>20</a:t>
            </a:r>
            <a:r>
              <a:rPr lang="en-US" sz="3008" spc="45">
                <a:solidFill>
                  <a:srgbClr val="014920"/>
                </a:solidFill>
                <a:latin typeface="Calibri (MS)"/>
              </a:rPr>
              <a:t>th July, 2023</a:t>
            </a:r>
          </a:p>
        </p:txBody>
      </p:sp>
      <p:sp>
        <p:nvSpPr>
          <p:cNvPr name="TextBox 10" id="10"/>
          <p:cNvSpPr txBox="true"/>
          <p:nvPr/>
        </p:nvSpPr>
        <p:spPr>
          <a:xfrm rot="0">
            <a:off x="1366349" y="1808965"/>
            <a:ext cx="7777651" cy="3172460"/>
          </a:xfrm>
          <a:prstGeom prst="rect">
            <a:avLst/>
          </a:prstGeom>
        </p:spPr>
        <p:txBody>
          <a:bodyPr anchor="t" rtlCol="false" tIns="0" lIns="0" bIns="0" rIns="0">
            <a:spAutoFit/>
          </a:bodyPr>
          <a:lstStyle/>
          <a:p>
            <a:pPr>
              <a:lnSpc>
                <a:spcPts val="12039"/>
              </a:lnSpc>
            </a:pPr>
            <a:r>
              <a:rPr lang="en-US" sz="8599">
                <a:solidFill>
                  <a:srgbClr val="008037"/>
                </a:solidFill>
                <a:latin typeface="Calibri (MS) Bold"/>
              </a:rPr>
              <a:t>GOOGLE PLAY STORE APPS</a:t>
            </a:r>
          </a:p>
        </p:txBody>
      </p:sp>
      <p:sp>
        <p:nvSpPr>
          <p:cNvPr name="TextBox 11" id="11"/>
          <p:cNvSpPr txBox="true"/>
          <p:nvPr/>
        </p:nvSpPr>
        <p:spPr>
          <a:xfrm rot="0">
            <a:off x="1435332" y="5168400"/>
            <a:ext cx="1637172" cy="680084"/>
          </a:xfrm>
          <a:prstGeom prst="rect">
            <a:avLst/>
          </a:prstGeom>
        </p:spPr>
        <p:txBody>
          <a:bodyPr anchor="t" rtlCol="false" tIns="0" lIns="0" bIns="0" rIns="0">
            <a:spAutoFit/>
          </a:bodyPr>
          <a:lstStyle/>
          <a:p>
            <a:pPr>
              <a:lnSpc>
                <a:spcPts val="5040"/>
              </a:lnSpc>
            </a:pPr>
            <a:r>
              <a:rPr lang="en-US" sz="3600" spc="54">
                <a:solidFill>
                  <a:srgbClr val="008037"/>
                </a:solidFill>
                <a:latin typeface="Calibri (MS)"/>
              </a:rPr>
              <a:t>REPORT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5996" y="2524598"/>
            <a:ext cx="5779789" cy="3532093"/>
          </a:xfrm>
          <a:custGeom>
            <a:avLst/>
            <a:gdLst/>
            <a:ahLst/>
            <a:cxnLst/>
            <a:rect r="r" b="b" t="t" l="l"/>
            <a:pathLst>
              <a:path h="3532093" w="5779789">
                <a:moveTo>
                  <a:pt x="0" y="0"/>
                </a:moveTo>
                <a:lnTo>
                  <a:pt x="5779789" y="0"/>
                </a:lnTo>
                <a:lnTo>
                  <a:pt x="5779789" y="3532093"/>
                </a:lnTo>
                <a:lnTo>
                  <a:pt x="0" y="3532093"/>
                </a:lnTo>
                <a:lnTo>
                  <a:pt x="0" y="0"/>
                </a:lnTo>
                <a:close/>
              </a:path>
            </a:pathLst>
          </a:custGeom>
          <a:blipFill>
            <a:blip r:embed="rId2"/>
            <a:stretch>
              <a:fillRect l="0" t="0" r="0" b="0"/>
            </a:stretch>
          </a:blipFill>
        </p:spPr>
      </p:sp>
      <p:sp>
        <p:nvSpPr>
          <p:cNvPr name="TextBox 3" id="3"/>
          <p:cNvSpPr txBox="true"/>
          <p:nvPr/>
        </p:nvSpPr>
        <p:spPr>
          <a:xfrm rot="0">
            <a:off x="1028700" y="1391245"/>
            <a:ext cx="12175235"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is the most installed category of mob app from this dataset? </a:t>
            </a:r>
          </a:p>
        </p:txBody>
      </p:sp>
      <p:sp>
        <p:nvSpPr>
          <p:cNvPr name="TextBox 4" id="4"/>
          <p:cNvSpPr txBox="true"/>
          <p:nvPr/>
        </p:nvSpPr>
        <p:spPr>
          <a:xfrm rot="0">
            <a:off x="948556" y="6882029"/>
            <a:ext cx="8767963"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Most installed category of mobile app is “</a:t>
            </a:r>
            <a:r>
              <a:rPr lang="en-US" sz="3399">
                <a:solidFill>
                  <a:srgbClr val="000000"/>
                </a:solidFill>
                <a:latin typeface="Calibri (MS) Bold"/>
              </a:rPr>
              <a:t>GAME</a:t>
            </a:r>
            <a:r>
              <a:rPr lang="en-US" sz="3399">
                <a:solidFill>
                  <a:srgbClr val="000000"/>
                </a:solidFill>
                <a:latin typeface="Calibri (M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6543" y="3960418"/>
            <a:ext cx="5355472" cy="1309115"/>
          </a:xfrm>
          <a:custGeom>
            <a:avLst/>
            <a:gdLst/>
            <a:ahLst/>
            <a:cxnLst/>
            <a:rect r="r" b="b" t="t" l="l"/>
            <a:pathLst>
              <a:path h="1309115" w="5355472">
                <a:moveTo>
                  <a:pt x="0" y="0"/>
                </a:moveTo>
                <a:lnTo>
                  <a:pt x="5355473" y="0"/>
                </a:lnTo>
                <a:lnTo>
                  <a:pt x="5355473" y="1309116"/>
                </a:lnTo>
                <a:lnTo>
                  <a:pt x="0" y="1309116"/>
                </a:lnTo>
                <a:lnTo>
                  <a:pt x="0" y="0"/>
                </a:lnTo>
                <a:close/>
              </a:path>
            </a:pathLst>
          </a:custGeom>
          <a:blipFill>
            <a:blip r:embed="rId2"/>
            <a:stretch>
              <a:fillRect l="0" t="0" r="0" b="0"/>
            </a:stretch>
          </a:blipFill>
        </p:spPr>
      </p:sp>
      <p:sp>
        <p:nvSpPr>
          <p:cNvPr name="TextBox 3" id="3"/>
          <p:cNvSpPr txBox="true"/>
          <p:nvPr/>
        </p:nvSpPr>
        <p:spPr>
          <a:xfrm rot="0">
            <a:off x="1116543" y="2284763"/>
            <a:ext cx="6766024"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How many total categories are there?</a:t>
            </a:r>
          </a:p>
        </p:txBody>
      </p:sp>
      <p:sp>
        <p:nvSpPr>
          <p:cNvPr name="TextBox 4" id="4"/>
          <p:cNvSpPr txBox="true"/>
          <p:nvPr/>
        </p:nvSpPr>
        <p:spPr>
          <a:xfrm rot="0">
            <a:off x="948556" y="6882029"/>
            <a:ext cx="7888704"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Total 33 categories of applications are there.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9289" y="2012190"/>
            <a:ext cx="4900147" cy="5078040"/>
          </a:xfrm>
          <a:custGeom>
            <a:avLst/>
            <a:gdLst/>
            <a:ahLst/>
            <a:cxnLst/>
            <a:rect r="r" b="b" t="t" l="l"/>
            <a:pathLst>
              <a:path h="5078040" w="4900147">
                <a:moveTo>
                  <a:pt x="0" y="0"/>
                </a:moveTo>
                <a:lnTo>
                  <a:pt x="4900148" y="0"/>
                </a:lnTo>
                <a:lnTo>
                  <a:pt x="4900148" y="5078040"/>
                </a:lnTo>
                <a:lnTo>
                  <a:pt x="0" y="5078040"/>
                </a:lnTo>
                <a:lnTo>
                  <a:pt x="0" y="0"/>
                </a:lnTo>
                <a:close/>
              </a:path>
            </a:pathLst>
          </a:custGeom>
          <a:blipFill>
            <a:blip r:embed="rId2"/>
            <a:stretch>
              <a:fillRect l="0" t="0" r="0" b="0"/>
            </a:stretch>
          </a:blipFill>
        </p:spPr>
      </p:sp>
      <p:sp>
        <p:nvSpPr>
          <p:cNvPr name="Freeform 3" id="3"/>
          <p:cNvSpPr/>
          <p:nvPr/>
        </p:nvSpPr>
        <p:spPr>
          <a:xfrm flipH="false" flipV="false" rot="0">
            <a:off x="6029437" y="6203677"/>
            <a:ext cx="4723440" cy="886553"/>
          </a:xfrm>
          <a:custGeom>
            <a:avLst/>
            <a:gdLst/>
            <a:ahLst/>
            <a:cxnLst/>
            <a:rect r="r" b="b" t="t" l="l"/>
            <a:pathLst>
              <a:path h="886553" w="4723440">
                <a:moveTo>
                  <a:pt x="0" y="0"/>
                </a:moveTo>
                <a:lnTo>
                  <a:pt x="4723439" y="0"/>
                </a:lnTo>
                <a:lnTo>
                  <a:pt x="4723439" y="886553"/>
                </a:lnTo>
                <a:lnTo>
                  <a:pt x="0" y="886553"/>
                </a:lnTo>
                <a:lnTo>
                  <a:pt x="0" y="0"/>
                </a:lnTo>
                <a:close/>
              </a:path>
            </a:pathLst>
          </a:custGeom>
          <a:blipFill>
            <a:blip r:embed="rId3"/>
            <a:stretch>
              <a:fillRect l="0" t="0" r="0" b="0"/>
            </a:stretch>
          </a:blipFill>
        </p:spPr>
      </p:sp>
      <p:sp>
        <p:nvSpPr>
          <p:cNvPr name="TextBox 4" id="4"/>
          <p:cNvSpPr txBox="true"/>
          <p:nvPr/>
        </p:nvSpPr>
        <p:spPr>
          <a:xfrm rot="0">
            <a:off x="1028700" y="1235823"/>
            <a:ext cx="6401991"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apps have got 5-star ratings?</a:t>
            </a:r>
          </a:p>
        </p:txBody>
      </p:sp>
      <p:sp>
        <p:nvSpPr>
          <p:cNvPr name="TextBox 5" id="5"/>
          <p:cNvSpPr txBox="true"/>
          <p:nvPr/>
        </p:nvSpPr>
        <p:spPr>
          <a:xfrm rot="0">
            <a:off x="1028700" y="7360222"/>
            <a:ext cx="9153602"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Total 270 applications are there with 5-star ratings.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63972"/>
            <a:ext cx="10957384" cy="5549712"/>
          </a:xfrm>
          <a:custGeom>
            <a:avLst/>
            <a:gdLst/>
            <a:ahLst/>
            <a:cxnLst/>
            <a:rect r="r" b="b" t="t" l="l"/>
            <a:pathLst>
              <a:path h="5549712" w="10957384">
                <a:moveTo>
                  <a:pt x="0" y="0"/>
                </a:moveTo>
                <a:lnTo>
                  <a:pt x="10957384" y="0"/>
                </a:lnTo>
                <a:lnTo>
                  <a:pt x="10957384" y="5549712"/>
                </a:lnTo>
                <a:lnTo>
                  <a:pt x="0" y="5549712"/>
                </a:lnTo>
                <a:lnTo>
                  <a:pt x="0" y="0"/>
                </a:lnTo>
                <a:close/>
              </a:path>
            </a:pathLst>
          </a:custGeom>
          <a:blipFill>
            <a:blip r:embed="rId2"/>
            <a:stretch>
              <a:fillRect l="0" t="0" r="0" b="0"/>
            </a:stretch>
          </a:blipFill>
        </p:spPr>
      </p:sp>
      <p:sp>
        <p:nvSpPr>
          <p:cNvPr name="TextBox 3" id="3"/>
          <p:cNvSpPr txBox="true"/>
          <p:nvPr/>
        </p:nvSpPr>
        <p:spPr>
          <a:xfrm rot="0">
            <a:off x="1028700" y="973588"/>
            <a:ext cx="8878788"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are the top 10 mob apps based on ratings?</a:t>
            </a:r>
          </a:p>
        </p:txBody>
      </p:sp>
      <p:sp>
        <p:nvSpPr>
          <p:cNvPr name="TextBox 4" id="4"/>
          <p:cNvSpPr txBox="true"/>
          <p:nvPr/>
        </p:nvSpPr>
        <p:spPr>
          <a:xfrm rot="0">
            <a:off x="1028700" y="7807564"/>
            <a:ext cx="10957384" cy="1308735"/>
          </a:xfrm>
          <a:prstGeom prst="rect">
            <a:avLst/>
          </a:prstGeom>
        </p:spPr>
        <p:txBody>
          <a:bodyPr anchor="t" rtlCol="false" tIns="0" lIns="0" bIns="0" rIns="0">
            <a:spAutoFit/>
          </a:bodyPr>
          <a:lstStyle/>
          <a:p>
            <a:pPr>
              <a:lnSpc>
                <a:spcPts val="5099"/>
              </a:lnSpc>
              <a:spcBef>
                <a:spcPct val="0"/>
              </a:spcBef>
            </a:pPr>
            <a:r>
              <a:rPr lang="en-US" sz="3399">
                <a:solidFill>
                  <a:srgbClr val="000000"/>
                </a:solidFill>
                <a:latin typeface="Calibri (MS)"/>
              </a:rPr>
              <a:t>These apps have best ratings on basis of their installations and all the available versions on play store.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06821" y="0"/>
            <a:ext cx="7081179" cy="10287000"/>
            <a:chOff x="0" y="0"/>
            <a:chExt cx="2395362" cy="3479800"/>
          </a:xfrm>
        </p:grpSpPr>
        <p:sp>
          <p:nvSpPr>
            <p:cNvPr name="Freeform 3" id="3"/>
            <p:cNvSpPr/>
            <p:nvPr/>
          </p:nvSpPr>
          <p:spPr>
            <a:xfrm flipH="false" flipV="false" rot="0">
              <a:off x="0" y="0"/>
              <a:ext cx="2395362" cy="3479800"/>
            </a:xfrm>
            <a:custGeom>
              <a:avLst/>
              <a:gdLst/>
              <a:ahLst/>
              <a:cxnLst/>
              <a:rect r="r" b="b" t="t" l="l"/>
              <a:pathLst>
                <a:path h="3479800" w="2395362">
                  <a:moveTo>
                    <a:pt x="0" y="0"/>
                  </a:moveTo>
                  <a:lnTo>
                    <a:pt x="2395362" y="0"/>
                  </a:lnTo>
                  <a:lnTo>
                    <a:pt x="2395362" y="3479800"/>
                  </a:lnTo>
                  <a:lnTo>
                    <a:pt x="0" y="3479800"/>
                  </a:lnTo>
                  <a:close/>
                </a:path>
              </a:pathLst>
            </a:custGeom>
            <a:solidFill>
              <a:srgbClr val="6FA82F"/>
            </a:solidFill>
          </p:spPr>
        </p:sp>
      </p:grpSp>
      <p:grpSp>
        <p:nvGrpSpPr>
          <p:cNvPr name="Group 4" id="4"/>
          <p:cNvGrpSpPr>
            <a:grpSpLocks noChangeAspect="true"/>
          </p:cNvGrpSpPr>
          <p:nvPr/>
        </p:nvGrpSpPr>
        <p:grpSpPr>
          <a:xfrm rot="0">
            <a:off x="9351428" y="1841690"/>
            <a:ext cx="6603619" cy="660361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1633" t="0" r="-11633" b="0"/>
              </a:stretch>
            </a:blipFill>
          </p:spPr>
        </p:sp>
      </p:grpSp>
      <p:sp>
        <p:nvSpPr>
          <p:cNvPr name="TextBox 6" id="6"/>
          <p:cNvSpPr txBox="true"/>
          <p:nvPr/>
        </p:nvSpPr>
        <p:spPr>
          <a:xfrm rot="0">
            <a:off x="891901" y="3237189"/>
            <a:ext cx="7345691" cy="505206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737373"/>
                </a:solidFill>
                <a:latin typeface="Calibri (MS)"/>
              </a:rPr>
              <a:t>This project's main goal is to make the calculation and understanding of the results simpler. The project aims to create a clear and accurate analysis of the dataset. In conclusion, the Play Store application data analysis would have provided valuable insights into various aspects of app performance and user behavior. These conclusions can help developers make informed decisions, improve their apps, and create a better experience for users in the highly competitive app market.</a:t>
            </a:r>
          </a:p>
          <a:p>
            <a:pPr>
              <a:lnSpc>
                <a:spcPts val="3600"/>
              </a:lnSpc>
            </a:pPr>
          </a:p>
        </p:txBody>
      </p:sp>
      <p:grpSp>
        <p:nvGrpSpPr>
          <p:cNvPr name="Group 7" id="7"/>
          <p:cNvGrpSpPr/>
          <p:nvPr/>
        </p:nvGrpSpPr>
        <p:grpSpPr>
          <a:xfrm rot="0">
            <a:off x="9726573" y="2071887"/>
            <a:ext cx="6541176" cy="6617383"/>
            <a:chOff x="0" y="0"/>
            <a:chExt cx="16854971" cy="17051337"/>
          </a:xfrm>
        </p:grpSpPr>
        <p:sp>
          <p:nvSpPr>
            <p:cNvPr name="Freeform 8" id="8"/>
            <p:cNvSpPr/>
            <p:nvPr/>
          </p:nvSpPr>
          <p:spPr>
            <a:xfrm flipH="false" flipV="false" rot="0">
              <a:off x="0" y="0"/>
              <a:ext cx="16854971" cy="17051338"/>
            </a:xfrm>
            <a:custGeom>
              <a:avLst/>
              <a:gdLst/>
              <a:ahLst/>
              <a:cxnLst/>
              <a:rect r="r" b="b" t="t" l="l"/>
              <a:pathLst>
                <a:path h="17051338" w="16854971">
                  <a:moveTo>
                    <a:pt x="16730511" y="59690"/>
                  </a:moveTo>
                  <a:cubicBezTo>
                    <a:pt x="16766071" y="59690"/>
                    <a:pt x="16795280" y="88900"/>
                    <a:pt x="16795280" y="124460"/>
                  </a:cubicBezTo>
                  <a:lnTo>
                    <a:pt x="16795280" y="16926877"/>
                  </a:lnTo>
                  <a:cubicBezTo>
                    <a:pt x="16795280" y="16962438"/>
                    <a:pt x="16766071" y="16991647"/>
                    <a:pt x="16730511" y="16991647"/>
                  </a:cubicBezTo>
                  <a:lnTo>
                    <a:pt x="124460" y="16991647"/>
                  </a:lnTo>
                  <a:cubicBezTo>
                    <a:pt x="88900" y="16991647"/>
                    <a:pt x="59690" y="16962438"/>
                    <a:pt x="59690" y="16926877"/>
                  </a:cubicBezTo>
                  <a:lnTo>
                    <a:pt x="59690" y="124460"/>
                  </a:lnTo>
                  <a:cubicBezTo>
                    <a:pt x="59690" y="88900"/>
                    <a:pt x="88900" y="59690"/>
                    <a:pt x="124460" y="59690"/>
                  </a:cubicBezTo>
                  <a:lnTo>
                    <a:pt x="16730511" y="59690"/>
                  </a:lnTo>
                  <a:moveTo>
                    <a:pt x="16730511" y="0"/>
                  </a:moveTo>
                  <a:lnTo>
                    <a:pt x="124460" y="0"/>
                  </a:lnTo>
                  <a:cubicBezTo>
                    <a:pt x="55880" y="0"/>
                    <a:pt x="0" y="55880"/>
                    <a:pt x="0" y="124460"/>
                  </a:cubicBezTo>
                  <a:lnTo>
                    <a:pt x="0" y="16926877"/>
                  </a:lnTo>
                  <a:cubicBezTo>
                    <a:pt x="0" y="16995457"/>
                    <a:pt x="55880" y="17051338"/>
                    <a:pt x="124460" y="17051338"/>
                  </a:cubicBezTo>
                  <a:lnTo>
                    <a:pt x="16730511" y="17051338"/>
                  </a:lnTo>
                  <a:cubicBezTo>
                    <a:pt x="16799091" y="17051338"/>
                    <a:pt x="16854971" y="16995457"/>
                    <a:pt x="16854971" y="16926877"/>
                  </a:cubicBezTo>
                  <a:lnTo>
                    <a:pt x="16854971" y="124460"/>
                  </a:lnTo>
                  <a:cubicBezTo>
                    <a:pt x="16854971" y="55880"/>
                    <a:pt x="16799091" y="0"/>
                    <a:pt x="16730511" y="0"/>
                  </a:cubicBezTo>
                  <a:close/>
                </a:path>
              </a:pathLst>
            </a:custGeom>
            <a:solidFill>
              <a:srgbClr val="008037"/>
            </a:solidFill>
          </p:spPr>
        </p:sp>
      </p:grpSp>
      <p:sp>
        <p:nvSpPr>
          <p:cNvPr name="TextBox 9" id="9"/>
          <p:cNvSpPr txBox="true"/>
          <p:nvPr/>
        </p:nvSpPr>
        <p:spPr>
          <a:xfrm rot="0">
            <a:off x="1395461" y="1985661"/>
            <a:ext cx="5734430"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967" y="-443457"/>
            <a:ext cx="19559933" cy="11173914"/>
            <a:chOff x="0" y="0"/>
            <a:chExt cx="6339713" cy="3621659"/>
          </a:xfrm>
        </p:grpSpPr>
        <p:sp>
          <p:nvSpPr>
            <p:cNvPr name="Freeform 3" id="3"/>
            <p:cNvSpPr/>
            <p:nvPr/>
          </p:nvSpPr>
          <p:spPr>
            <a:xfrm flipH="false" flipV="false" rot="0">
              <a:off x="63500" y="63500"/>
              <a:ext cx="6212713" cy="3494659"/>
            </a:xfrm>
            <a:custGeom>
              <a:avLst/>
              <a:gdLst/>
              <a:ahLst/>
              <a:cxnLst/>
              <a:rect r="r" b="b" t="t" l="l"/>
              <a:pathLst>
                <a:path h="3494659" w="6212713">
                  <a:moveTo>
                    <a:pt x="6212713" y="0"/>
                  </a:moveTo>
                  <a:lnTo>
                    <a:pt x="6212713" y="3494659"/>
                  </a:lnTo>
                  <a:lnTo>
                    <a:pt x="0" y="3494659"/>
                  </a:lnTo>
                  <a:lnTo>
                    <a:pt x="0" y="0"/>
                  </a:lnTo>
                  <a:lnTo>
                    <a:pt x="6212713" y="0"/>
                  </a:lnTo>
                  <a:close/>
                </a:path>
              </a:pathLst>
            </a:custGeom>
            <a:blipFill>
              <a:blip r:embed="rId2">
                <a:alphaModFix amt="30000"/>
              </a:blip>
              <a:stretch>
                <a:fillRect l="-289" t="0" r="-289" b="0"/>
              </a:stretch>
            </a:blipFill>
          </p:spPr>
        </p:sp>
        <p:sp>
          <p:nvSpPr>
            <p:cNvPr name="Freeform 4" id="4"/>
            <p:cNvSpPr/>
            <p:nvPr/>
          </p:nvSpPr>
          <p:spPr>
            <a:xfrm flipH="false" flipV="false" rot="0">
              <a:off x="0" y="0"/>
              <a:ext cx="6339713" cy="3621659"/>
            </a:xfrm>
            <a:custGeom>
              <a:avLst/>
              <a:gdLst/>
              <a:ahLst/>
              <a:cxnLst/>
              <a:rect r="r" b="b" t="t" l="l"/>
              <a:pathLst>
                <a:path h="3621659" w="6339713">
                  <a:moveTo>
                    <a:pt x="6339713" y="0"/>
                  </a:moveTo>
                  <a:lnTo>
                    <a:pt x="6339713" y="3621659"/>
                  </a:lnTo>
                  <a:lnTo>
                    <a:pt x="0" y="3621659"/>
                  </a:lnTo>
                  <a:lnTo>
                    <a:pt x="0" y="0"/>
                  </a:lnTo>
                  <a:lnTo>
                    <a:pt x="6339713" y="0"/>
                  </a:lnTo>
                  <a:close/>
                </a:path>
              </a:pathLst>
            </a:custGeom>
            <a:blipFill>
              <a:blip r:embed="rId3">
                <a:alphaModFix amt="30000"/>
              </a:blip>
              <a:stretch>
                <a:fillRect l="-1" t="0" r="-1" b="0"/>
              </a:stretch>
            </a:blipFill>
          </p:spPr>
        </p:sp>
      </p:grpSp>
      <p:grpSp>
        <p:nvGrpSpPr>
          <p:cNvPr name="Group 5" id="5"/>
          <p:cNvGrpSpPr/>
          <p:nvPr/>
        </p:nvGrpSpPr>
        <p:grpSpPr>
          <a:xfrm rot="0">
            <a:off x="6116638" y="0"/>
            <a:ext cx="6054725" cy="10287000"/>
            <a:chOff x="0" y="0"/>
            <a:chExt cx="2048142" cy="3479800"/>
          </a:xfrm>
        </p:grpSpPr>
        <p:sp>
          <p:nvSpPr>
            <p:cNvPr name="Freeform 6" id="6"/>
            <p:cNvSpPr/>
            <p:nvPr/>
          </p:nvSpPr>
          <p:spPr>
            <a:xfrm flipH="false" flipV="false" rot="0">
              <a:off x="0" y="0"/>
              <a:ext cx="2048141" cy="3479800"/>
            </a:xfrm>
            <a:custGeom>
              <a:avLst/>
              <a:gdLst/>
              <a:ahLst/>
              <a:cxnLst/>
              <a:rect r="r" b="b" t="t" l="l"/>
              <a:pathLst>
                <a:path h="3479800" w="2048141">
                  <a:moveTo>
                    <a:pt x="0" y="0"/>
                  </a:moveTo>
                  <a:lnTo>
                    <a:pt x="2048141" y="0"/>
                  </a:lnTo>
                  <a:lnTo>
                    <a:pt x="2048141" y="3479800"/>
                  </a:lnTo>
                  <a:lnTo>
                    <a:pt x="0" y="3479800"/>
                  </a:lnTo>
                  <a:close/>
                </a:path>
              </a:pathLst>
            </a:custGeom>
            <a:solidFill>
              <a:srgbClr val="6FA82F">
                <a:alpha val="29804"/>
              </a:srgbClr>
            </a:solidFill>
          </p:spPr>
        </p:sp>
      </p:grpSp>
      <p:sp>
        <p:nvSpPr>
          <p:cNvPr name="Freeform 7" id="7"/>
          <p:cNvSpPr/>
          <p:nvPr/>
        </p:nvSpPr>
        <p:spPr>
          <a:xfrm flipH="false" flipV="false" rot="0">
            <a:off x="4378972" y="2310682"/>
            <a:ext cx="9530057" cy="5665635"/>
          </a:xfrm>
          <a:custGeom>
            <a:avLst/>
            <a:gdLst/>
            <a:ahLst/>
            <a:cxnLst/>
            <a:rect r="r" b="b" t="t" l="l"/>
            <a:pathLst>
              <a:path h="5665635" w="9530057">
                <a:moveTo>
                  <a:pt x="0" y="0"/>
                </a:moveTo>
                <a:lnTo>
                  <a:pt x="9530056" y="0"/>
                </a:lnTo>
                <a:lnTo>
                  <a:pt x="9530056" y="5665636"/>
                </a:lnTo>
                <a:lnTo>
                  <a:pt x="0" y="5665636"/>
                </a:lnTo>
                <a:lnTo>
                  <a:pt x="0" y="0"/>
                </a:lnTo>
                <a:close/>
              </a:path>
            </a:pathLst>
          </a:custGeom>
          <a:blipFill>
            <a:blip r:embed="rId4">
              <a:alphaModFix amt="40000"/>
            </a:blip>
            <a:stretch>
              <a:fillRect l="0" t="0" r="0" b="0"/>
            </a:stretch>
          </a:blipFill>
        </p:spPr>
      </p:sp>
      <p:sp>
        <p:nvSpPr>
          <p:cNvPr name="TextBox 8" id="8"/>
          <p:cNvSpPr txBox="true"/>
          <p:nvPr/>
        </p:nvSpPr>
        <p:spPr>
          <a:xfrm rot="0">
            <a:off x="5419651" y="3439416"/>
            <a:ext cx="7448699" cy="2156331"/>
          </a:xfrm>
          <a:prstGeom prst="rect">
            <a:avLst/>
          </a:prstGeom>
        </p:spPr>
        <p:txBody>
          <a:bodyPr anchor="t" rtlCol="false" tIns="0" lIns="0" bIns="0" rIns="0">
            <a:spAutoFit/>
          </a:bodyPr>
          <a:lstStyle/>
          <a:p>
            <a:pPr algn="ctr">
              <a:lnSpc>
                <a:spcPts val="15757"/>
              </a:lnSpc>
            </a:pPr>
            <a:r>
              <a:rPr lang="en-US" sz="11255">
                <a:solidFill>
                  <a:srgbClr val="5E17EB"/>
                </a:solidFill>
                <a:latin typeface="Calibri (MS)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039115"/>
            <a:ext cx="18288000" cy="3247885"/>
            <a:chOff x="0" y="0"/>
            <a:chExt cx="6186311" cy="1098667"/>
          </a:xfrm>
        </p:grpSpPr>
        <p:sp>
          <p:nvSpPr>
            <p:cNvPr name="Freeform 3" id="3"/>
            <p:cNvSpPr/>
            <p:nvPr/>
          </p:nvSpPr>
          <p:spPr>
            <a:xfrm flipH="false" flipV="false" rot="0">
              <a:off x="0" y="0"/>
              <a:ext cx="6186311" cy="1098667"/>
            </a:xfrm>
            <a:custGeom>
              <a:avLst/>
              <a:gdLst/>
              <a:ahLst/>
              <a:cxnLst/>
              <a:rect r="r" b="b" t="t" l="l"/>
              <a:pathLst>
                <a:path h="1098667" w="6186311">
                  <a:moveTo>
                    <a:pt x="0" y="0"/>
                  </a:moveTo>
                  <a:lnTo>
                    <a:pt x="6186311" y="0"/>
                  </a:lnTo>
                  <a:lnTo>
                    <a:pt x="6186311" y="1098667"/>
                  </a:lnTo>
                  <a:lnTo>
                    <a:pt x="0" y="1098667"/>
                  </a:lnTo>
                  <a:close/>
                </a:path>
              </a:pathLst>
            </a:custGeom>
            <a:solidFill>
              <a:srgbClr val="6FA82F"/>
            </a:solidFill>
          </p:spPr>
        </p:sp>
      </p:grpSp>
      <p:grpSp>
        <p:nvGrpSpPr>
          <p:cNvPr name="Group 4" id="4"/>
          <p:cNvGrpSpPr>
            <a:grpSpLocks noChangeAspect="true"/>
          </p:cNvGrpSpPr>
          <p:nvPr/>
        </p:nvGrpSpPr>
        <p:grpSpPr>
          <a:xfrm rot="0">
            <a:off x="374459" y="1442132"/>
            <a:ext cx="6201385" cy="6201385"/>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0242" t="0" r="-30242" b="0"/>
              </a:stretch>
            </a:blipFill>
          </p:spPr>
        </p:sp>
      </p:grpSp>
      <p:sp>
        <p:nvSpPr>
          <p:cNvPr name="TextBox 6" id="6"/>
          <p:cNvSpPr txBox="true"/>
          <p:nvPr/>
        </p:nvSpPr>
        <p:spPr>
          <a:xfrm rot="0">
            <a:off x="7527452" y="2059240"/>
            <a:ext cx="9176527" cy="4594859"/>
          </a:xfrm>
          <a:prstGeom prst="rect">
            <a:avLst/>
          </a:prstGeom>
        </p:spPr>
        <p:txBody>
          <a:bodyPr anchor="t" rtlCol="false" tIns="0" lIns="0" bIns="0" rIns="0">
            <a:spAutoFit/>
          </a:bodyPr>
          <a:lstStyle/>
          <a:p>
            <a:pPr algn="just" marL="518165" indent="-259082" lvl="1">
              <a:lnSpc>
                <a:spcPts val="3600"/>
              </a:lnSpc>
              <a:buFont typeface="Arial"/>
              <a:buChar char="•"/>
            </a:pPr>
            <a:r>
              <a:rPr lang="en-US" sz="2400">
                <a:solidFill>
                  <a:srgbClr val="000000"/>
                </a:solidFill>
                <a:latin typeface="Calibri (MS)"/>
              </a:rPr>
              <a:t>Parental This Data Analysis is for getting insights about the mobile apps with respect to its future business approaches and development of mobile apps. This study has been summarized from the historical data available from the Google Play store from June 2012 till February 2019. It also helps to know the trend involved in the categories of mobile app availability, usability, and users' expectation.</a:t>
            </a:r>
          </a:p>
          <a:p>
            <a:pPr algn="just" marL="518165" indent="-259082" lvl="1">
              <a:lnSpc>
                <a:spcPts val="3600"/>
              </a:lnSpc>
              <a:buFont typeface="Arial"/>
              <a:buChar char="•"/>
            </a:pPr>
            <a:r>
              <a:rPr lang="en-US" sz="2400">
                <a:solidFill>
                  <a:srgbClr val="000000"/>
                </a:solidFill>
                <a:latin typeface="Calibri (MS)"/>
              </a:rPr>
              <a:t>This dataset contains information such as names of the mob apps from the Google Play store, categories, Android versions, Rating, Number of reviews, Number of installs, size of the app, when was last updated, and the current version of the mob apps.</a:t>
            </a:r>
          </a:p>
        </p:txBody>
      </p:sp>
      <p:sp>
        <p:nvSpPr>
          <p:cNvPr name="TextBox 7" id="7"/>
          <p:cNvSpPr txBox="true"/>
          <p:nvPr/>
        </p:nvSpPr>
        <p:spPr>
          <a:xfrm rot="0">
            <a:off x="7527452" y="918781"/>
            <a:ext cx="3546219" cy="873760"/>
          </a:xfrm>
          <a:prstGeom prst="rect">
            <a:avLst/>
          </a:prstGeom>
        </p:spPr>
        <p:txBody>
          <a:bodyPr anchor="t" rtlCol="false" tIns="0" lIns="0" bIns="0" rIns="0">
            <a:spAutoFit/>
          </a:bodyPr>
          <a:lstStyle/>
          <a:p>
            <a:pPr algn="just">
              <a:lnSpc>
                <a:spcPts val="6440"/>
              </a:lnSpc>
            </a:pPr>
            <a:r>
              <a:rPr lang="en-US" sz="4600">
                <a:solidFill>
                  <a:srgbClr val="008037"/>
                </a:solidFill>
                <a:latin typeface="Calibri (MS) Ultra-Bold"/>
              </a:rPr>
              <a:t>OVERVIEW</a:t>
            </a:r>
          </a:p>
        </p:txBody>
      </p:sp>
      <p:sp>
        <p:nvSpPr>
          <p:cNvPr name="TextBox 8" id="8"/>
          <p:cNvSpPr txBox="true"/>
          <p:nvPr/>
        </p:nvSpPr>
        <p:spPr>
          <a:xfrm rot="0">
            <a:off x="374459" y="9265761"/>
            <a:ext cx="17411186" cy="670560"/>
          </a:xfrm>
          <a:prstGeom prst="rect">
            <a:avLst/>
          </a:prstGeom>
        </p:spPr>
        <p:txBody>
          <a:bodyPr anchor="t" rtlCol="false" tIns="0" lIns="0" bIns="0" rIns="0">
            <a:spAutoFit/>
          </a:bodyPr>
          <a:lstStyle/>
          <a:p>
            <a:pPr>
              <a:lnSpc>
                <a:spcPts val="5099"/>
              </a:lnSpc>
            </a:pPr>
            <a:r>
              <a:rPr lang="en-US" sz="3399">
                <a:solidFill>
                  <a:srgbClr val="FFDE59"/>
                </a:solidFill>
                <a:latin typeface="Calibri (MS)"/>
              </a:rPr>
              <a:t>“If you want to achieve greatness stop asking for permissions.”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80285" y="0"/>
            <a:ext cx="4353345" cy="10287000"/>
            <a:chOff x="0" y="0"/>
            <a:chExt cx="1472613" cy="3479800"/>
          </a:xfrm>
        </p:grpSpPr>
        <p:sp>
          <p:nvSpPr>
            <p:cNvPr name="Freeform 3" id="3"/>
            <p:cNvSpPr/>
            <p:nvPr/>
          </p:nvSpPr>
          <p:spPr>
            <a:xfrm flipH="false" flipV="false" rot="0">
              <a:off x="0" y="0"/>
              <a:ext cx="1472613" cy="3479800"/>
            </a:xfrm>
            <a:custGeom>
              <a:avLst/>
              <a:gdLst/>
              <a:ahLst/>
              <a:cxnLst/>
              <a:rect r="r" b="b" t="t" l="l"/>
              <a:pathLst>
                <a:path h="3479800" w="1472613">
                  <a:moveTo>
                    <a:pt x="0" y="0"/>
                  </a:moveTo>
                  <a:lnTo>
                    <a:pt x="1472613" y="0"/>
                  </a:lnTo>
                  <a:lnTo>
                    <a:pt x="1472613" y="3479800"/>
                  </a:lnTo>
                  <a:lnTo>
                    <a:pt x="0" y="3479800"/>
                  </a:lnTo>
                  <a:close/>
                </a:path>
              </a:pathLst>
            </a:custGeom>
            <a:solidFill>
              <a:srgbClr val="6FA82F"/>
            </a:solidFill>
          </p:spPr>
        </p:sp>
      </p:grpSp>
      <p:grpSp>
        <p:nvGrpSpPr>
          <p:cNvPr name="Group 4" id="4"/>
          <p:cNvGrpSpPr>
            <a:grpSpLocks noChangeAspect="true"/>
          </p:cNvGrpSpPr>
          <p:nvPr/>
        </p:nvGrpSpPr>
        <p:grpSpPr>
          <a:xfrm rot="0">
            <a:off x="1430041" y="926427"/>
            <a:ext cx="3900488" cy="5572125"/>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57338" t="0" r="-57338" b="0"/>
              </a:stretch>
            </a:blipFill>
          </p:spPr>
        </p:sp>
      </p:grpSp>
      <p:grpSp>
        <p:nvGrpSpPr>
          <p:cNvPr name="Group 6" id="6"/>
          <p:cNvGrpSpPr/>
          <p:nvPr/>
        </p:nvGrpSpPr>
        <p:grpSpPr>
          <a:xfrm rot="0">
            <a:off x="2009620" y="1461426"/>
            <a:ext cx="6860627" cy="7327389"/>
            <a:chOff x="0" y="0"/>
            <a:chExt cx="10510102" cy="11225154"/>
          </a:xfrm>
        </p:grpSpPr>
        <p:sp>
          <p:nvSpPr>
            <p:cNvPr name="Freeform 7" id="7"/>
            <p:cNvSpPr/>
            <p:nvPr/>
          </p:nvSpPr>
          <p:spPr>
            <a:xfrm flipH="false" flipV="false" rot="0">
              <a:off x="0" y="0"/>
              <a:ext cx="10510102" cy="11225154"/>
            </a:xfrm>
            <a:custGeom>
              <a:avLst/>
              <a:gdLst/>
              <a:ahLst/>
              <a:cxnLst/>
              <a:rect r="r" b="b" t="t" l="l"/>
              <a:pathLst>
                <a:path h="11225154" w="10510102">
                  <a:moveTo>
                    <a:pt x="10385641" y="59690"/>
                  </a:moveTo>
                  <a:cubicBezTo>
                    <a:pt x="10421202" y="59690"/>
                    <a:pt x="10450412" y="88900"/>
                    <a:pt x="10450412" y="124460"/>
                  </a:cubicBezTo>
                  <a:lnTo>
                    <a:pt x="10450412" y="11100695"/>
                  </a:lnTo>
                  <a:cubicBezTo>
                    <a:pt x="10450412" y="11136254"/>
                    <a:pt x="10421202" y="11165464"/>
                    <a:pt x="10385641" y="11165464"/>
                  </a:cubicBezTo>
                  <a:lnTo>
                    <a:pt x="124460" y="11165464"/>
                  </a:lnTo>
                  <a:cubicBezTo>
                    <a:pt x="88900" y="11165464"/>
                    <a:pt x="59690" y="11136254"/>
                    <a:pt x="59690" y="11100695"/>
                  </a:cubicBezTo>
                  <a:lnTo>
                    <a:pt x="59690" y="124460"/>
                  </a:lnTo>
                  <a:cubicBezTo>
                    <a:pt x="59690" y="88900"/>
                    <a:pt x="88900" y="59690"/>
                    <a:pt x="124460" y="59690"/>
                  </a:cubicBezTo>
                  <a:lnTo>
                    <a:pt x="10385641" y="59690"/>
                  </a:lnTo>
                  <a:moveTo>
                    <a:pt x="10385641" y="0"/>
                  </a:moveTo>
                  <a:lnTo>
                    <a:pt x="124460" y="0"/>
                  </a:lnTo>
                  <a:cubicBezTo>
                    <a:pt x="55880" y="0"/>
                    <a:pt x="0" y="55880"/>
                    <a:pt x="0" y="124460"/>
                  </a:cubicBezTo>
                  <a:lnTo>
                    <a:pt x="0" y="11100695"/>
                  </a:lnTo>
                  <a:cubicBezTo>
                    <a:pt x="0" y="11169274"/>
                    <a:pt x="55880" y="11225154"/>
                    <a:pt x="124460" y="11225154"/>
                  </a:cubicBezTo>
                  <a:lnTo>
                    <a:pt x="10385642" y="11225154"/>
                  </a:lnTo>
                  <a:cubicBezTo>
                    <a:pt x="10454222" y="11225154"/>
                    <a:pt x="10510102" y="11169274"/>
                    <a:pt x="10510102" y="11100695"/>
                  </a:cubicBezTo>
                  <a:lnTo>
                    <a:pt x="10510102" y="124460"/>
                  </a:lnTo>
                  <a:cubicBezTo>
                    <a:pt x="10510102" y="55880"/>
                    <a:pt x="10454222" y="0"/>
                    <a:pt x="10385641" y="0"/>
                  </a:cubicBezTo>
                  <a:close/>
                </a:path>
              </a:pathLst>
            </a:custGeom>
            <a:solidFill>
              <a:srgbClr val="008037"/>
            </a:solidFill>
          </p:spPr>
        </p:sp>
      </p:grpSp>
      <p:grpSp>
        <p:nvGrpSpPr>
          <p:cNvPr name="Group 8" id="8"/>
          <p:cNvGrpSpPr>
            <a:grpSpLocks noChangeAspect="true"/>
          </p:cNvGrpSpPr>
          <p:nvPr/>
        </p:nvGrpSpPr>
        <p:grpSpPr>
          <a:xfrm rot="0">
            <a:off x="5645908" y="3712490"/>
            <a:ext cx="3900488" cy="5572125"/>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71677" t="0" r="-71677" b="0"/>
              </a:stretch>
            </a:blipFill>
          </p:spPr>
        </p:sp>
      </p:grpSp>
      <p:sp>
        <p:nvSpPr>
          <p:cNvPr name="TextBox 10" id="10"/>
          <p:cNvSpPr txBox="true"/>
          <p:nvPr/>
        </p:nvSpPr>
        <p:spPr>
          <a:xfrm rot="0">
            <a:off x="10107555" y="3531515"/>
            <a:ext cx="6503128" cy="3608070"/>
          </a:xfrm>
          <a:prstGeom prst="rect">
            <a:avLst/>
          </a:prstGeom>
        </p:spPr>
        <p:txBody>
          <a:bodyPr anchor="t" rtlCol="false" tIns="0" lIns="0" bIns="0" rIns="0">
            <a:spAutoFit/>
          </a:bodyPr>
          <a:lstStyle/>
          <a:p>
            <a:pPr marL="820417" indent="-410209" lvl="1">
              <a:lnSpc>
                <a:spcPts val="5699"/>
              </a:lnSpc>
              <a:buFont typeface="Arial"/>
              <a:buChar char="•"/>
            </a:pPr>
            <a:r>
              <a:rPr lang="en-US" sz="3799">
                <a:solidFill>
                  <a:srgbClr val="000000"/>
                </a:solidFill>
                <a:latin typeface="Calibri (MS)"/>
              </a:rPr>
              <a:t>Understand the data.</a:t>
            </a:r>
          </a:p>
          <a:p>
            <a:pPr marL="820417" indent="-410209" lvl="1">
              <a:lnSpc>
                <a:spcPts val="5699"/>
              </a:lnSpc>
              <a:buFont typeface="Arial"/>
              <a:buChar char="•"/>
            </a:pPr>
            <a:r>
              <a:rPr lang="en-US" sz="3799">
                <a:solidFill>
                  <a:srgbClr val="000000"/>
                </a:solidFill>
                <a:latin typeface="Calibri (MS)"/>
              </a:rPr>
              <a:t>Clean the data.</a:t>
            </a:r>
          </a:p>
          <a:p>
            <a:pPr marL="820417" indent="-410209" lvl="1">
              <a:lnSpc>
                <a:spcPts val="5699"/>
              </a:lnSpc>
              <a:buFont typeface="Arial"/>
              <a:buChar char="•"/>
            </a:pPr>
            <a:r>
              <a:rPr lang="en-US" sz="3799">
                <a:solidFill>
                  <a:srgbClr val="000000"/>
                </a:solidFill>
                <a:latin typeface="Calibri (MS)"/>
              </a:rPr>
              <a:t>Organize the data</a:t>
            </a:r>
          </a:p>
          <a:p>
            <a:pPr marL="820417" indent="-410209" lvl="1">
              <a:lnSpc>
                <a:spcPts val="5699"/>
              </a:lnSpc>
              <a:buFont typeface="Arial"/>
              <a:buChar char="•"/>
            </a:pPr>
            <a:r>
              <a:rPr lang="en-US" sz="3799">
                <a:solidFill>
                  <a:srgbClr val="000000"/>
                </a:solidFill>
                <a:latin typeface="Calibri (MS)"/>
              </a:rPr>
              <a:t>Data analysis.</a:t>
            </a:r>
          </a:p>
          <a:p>
            <a:pPr marL="820417" indent="-410209" lvl="1">
              <a:lnSpc>
                <a:spcPts val="5699"/>
              </a:lnSpc>
              <a:buFont typeface="Arial"/>
              <a:buChar char="•"/>
            </a:pPr>
            <a:r>
              <a:rPr lang="en-US" sz="3799">
                <a:solidFill>
                  <a:srgbClr val="000000"/>
                </a:solidFill>
                <a:latin typeface="Calibri (MS)"/>
              </a:rPr>
              <a:t>Conclusion.</a:t>
            </a:r>
          </a:p>
        </p:txBody>
      </p:sp>
      <p:sp>
        <p:nvSpPr>
          <p:cNvPr name="TextBox 11" id="11"/>
          <p:cNvSpPr txBox="true"/>
          <p:nvPr/>
        </p:nvSpPr>
        <p:spPr>
          <a:xfrm rot="0">
            <a:off x="10436924" y="1804414"/>
            <a:ext cx="5844390"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METHODOLOGY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96458"/>
            <a:ext cx="18288000" cy="4445911"/>
            <a:chOff x="0" y="0"/>
            <a:chExt cx="6186311" cy="1503925"/>
          </a:xfrm>
        </p:grpSpPr>
        <p:sp>
          <p:nvSpPr>
            <p:cNvPr name="Freeform 3" id="3"/>
            <p:cNvSpPr/>
            <p:nvPr/>
          </p:nvSpPr>
          <p:spPr>
            <a:xfrm flipH="false" flipV="false" rot="0">
              <a:off x="0" y="0"/>
              <a:ext cx="6186311" cy="1503925"/>
            </a:xfrm>
            <a:custGeom>
              <a:avLst/>
              <a:gdLst/>
              <a:ahLst/>
              <a:cxnLst/>
              <a:rect r="r" b="b" t="t" l="l"/>
              <a:pathLst>
                <a:path h="1503925" w="6186311">
                  <a:moveTo>
                    <a:pt x="0" y="0"/>
                  </a:moveTo>
                  <a:lnTo>
                    <a:pt x="6186311" y="0"/>
                  </a:lnTo>
                  <a:lnTo>
                    <a:pt x="6186311" y="1503925"/>
                  </a:lnTo>
                  <a:lnTo>
                    <a:pt x="0" y="1503925"/>
                  </a:lnTo>
                  <a:close/>
                </a:path>
              </a:pathLst>
            </a:custGeom>
            <a:solidFill>
              <a:srgbClr val="6FA82F"/>
            </a:solidFill>
          </p:spPr>
        </p:sp>
      </p:grpSp>
      <p:grpSp>
        <p:nvGrpSpPr>
          <p:cNvPr name="Group 4" id="4"/>
          <p:cNvGrpSpPr>
            <a:grpSpLocks noChangeAspect="true"/>
          </p:cNvGrpSpPr>
          <p:nvPr/>
        </p:nvGrpSpPr>
        <p:grpSpPr>
          <a:xfrm rot="0">
            <a:off x="10460421" y="2778037"/>
            <a:ext cx="6437533" cy="643753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9494" t="0" r="-29494" b="0"/>
              </a:stretch>
            </a:blipFill>
          </p:spPr>
        </p:sp>
      </p:grpSp>
      <p:grpSp>
        <p:nvGrpSpPr>
          <p:cNvPr name="Group 6" id="6"/>
          <p:cNvGrpSpPr/>
          <p:nvPr/>
        </p:nvGrpSpPr>
        <p:grpSpPr>
          <a:xfrm rot="0">
            <a:off x="11199917" y="3469592"/>
            <a:ext cx="6126058" cy="6182997"/>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384630" y="3902517"/>
            <a:ext cx="8882775" cy="4045378"/>
          </a:xfrm>
          <a:prstGeom prst="rect">
            <a:avLst/>
          </a:prstGeom>
        </p:spPr>
        <p:txBody>
          <a:bodyPr anchor="t" rtlCol="false" tIns="0" lIns="0" bIns="0" rIns="0">
            <a:spAutoFit/>
          </a:bodyPr>
          <a:lstStyle/>
          <a:p>
            <a:pPr algn="just" marL="657244" indent="-328622" lvl="1">
              <a:lnSpc>
                <a:spcPts val="4566"/>
              </a:lnSpc>
              <a:buFont typeface="Arial"/>
              <a:buChar char="•"/>
            </a:pPr>
            <a:r>
              <a:rPr lang="en-US" sz="3044">
                <a:solidFill>
                  <a:srgbClr val="FFFFFF"/>
                </a:solidFill>
                <a:latin typeface="Calibri (MS)"/>
              </a:rPr>
              <a:t>Identify problem background.</a:t>
            </a:r>
          </a:p>
          <a:p>
            <a:pPr algn="just" marL="657244" indent="-328622" lvl="1">
              <a:lnSpc>
                <a:spcPts val="4566"/>
              </a:lnSpc>
              <a:buFont typeface="Arial"/>
              <a:buChar char="•"/>
            </a:pPr>
            <a:r>
              <a:rPr lang="en-US" sz="3044">
                <a:solidFill>
                  <a:srgbClr val="FFFFFF"/>
                </a:solidFill>
                <a:latin typeface="Calibri (MS)"/>
              </a:rPr>
              <a:t>Determine most used Android version.</a:t>
            </a:r>
          </a:p>
          <a:p>
            <a:pPr algn="just" marL="657244" indent="-328622" lvl="1">
              <a:lnSpc>
                <a:spcPts val="4566"/>
              </a:lnSpc>
              <a:buFont typeface="Arial"/>
              <a:buChar char="•"/>
            </a:pPr>
            <a:r>
              <a:rPr lang="en-US" sz="3044">
                <a:solidFill>
                  <a:srgbClr val="FFFFFF"/>
                </a:solidFill>
                <a:latin typeface="Calibri (MS)"/>
              </a:rPr>
              <a:t>Determine categories of mobile apps are existing from this dataset.</a:t>
            </a:r>
          </a:p>
          <a:p>
            <a:pPr algn="just" marL="657244" indent="-328622" lvl="1">
              <a:lnSpc>
                <a:spcPts val="4566"/>
              </a:lnSpc>
              <a:buFont typeface="Arial"/>
              <a:buChar char="•"/>
            </a:pPr>
            <a:r>
              <a:rPr lang="en-US" sz="3044">
                <a:solidFill>
                  <a:srgbClr val="FFFFFF"/>
                </a:solidFill>
                <a:latin typeface="Calibri (MS)"/>
              </a:rPr>
              <a:t>Determine installed category of mobile app.</a:t>
            </a:r>
          </a:p>
          <a:p>
            <a:pPr algn="just" marL="657244" indent="-328622" lvl="1">
              <a:lnSpc>
                <a:spcPts val="4566"/>
              </a:lnSpc>
              <a:buFont typeface="Arial"/>
              <a:buChar char="•"/>
            </a:pPr>
            <a:r>
              <a:rPr lang="en-US" sz="3044">
                <a:solidFill>
                  <a:srgbClr val="FFFFFF"/>
                </a:solidFill>
                <a:latin typeface="Calibri (MS)"/>
              </a:rPr>
              <a:t>Find applications which have 5-star ratings.</a:t>
            </a:r>
          </a:p>
          <a:p>
            <a:pPr algn="just" marL="669289" indent="-334645" lvl="1">
              <a:lnSpc>
                <a:spcPts val="4649"/>
              </a:lnSpc>
              <a:buFont typeface="Arial"/>
              <a:buChar char="•"/>
            </a:pPr>
            <a:r>
              <a:rPr lang="en-US" sz="3099">
                <a:solidFill>
                  <a:srgbClr val="FFFFFF"/>
                </a:solidFill>
                <a:latin typeface="Calibri (MS)"/>
              </a:rPr>
              <a:t>Find top 10 mobile apps based on ratings.</a:t>
            </a:r>
          </a:p>
        </p:txBody>
      </p:sp>
      <p:sp>
        <p:nvSpPr>
          <p:cNvPr name="TextBox 9" id="9"/>
          <p:cNvSpPr txBox="true"/>
          <p:nvPr/>
        </p:nvSpPr>
        <p:spPr>
          <a:xfrm rot="0">
            <a:off x="581769" y="2170374"/>
            <a:ext cx="6254669"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GOALS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96458"/>
            <a:ext cx="18288000" cy="4445911"/>
            <a:chOff x="0" y="0"/>
            <a:chExt cx="6186311" cy="1503925"/>
          </a:xfrm>
        </p:grpSpPr>
        <p:sp>
          <p:nvSpPr>
            <p:cNvPr name="Freeform 3" id="3"/>
            <p:cNvSpPr/>
            <p:nvPr/>
          </p:nvSpPr>
          <p:spPr>
            <a:xfrm flipH="false" flipV="false" rot="0">
              <a:off x="0" y="0"/>
              <a:ext cx="6186311" cy="1503925"/>
            </a:xfrm>
            <a:custGeom>
              <a:avLst/>
              <a:gdLst/>
              <a:ahLst/>
              <a:cxnLst/>
              <a:rect r="r" b="b" t="t" l="l"/>
              <a:pathLst>
                <a:path h="1503925" w="6186311">
                  <a:moveTo>
                    <a:pt x="0" y="0"/>
                  </a:moveTo>
                  <a:lnTo>
                    <a:pt x="6186311" y="0"/>
                  </a:lnTo>
                  <a:lnTo>
                    <a:pt x="6186311" y="1503925"/>
                  </a:lnTo>
                  <a:lnTo>
                    <a:pt x="0" y="1503925"/>
                  </a:lnTo>
                  <a:close/>
                </a:path>
              </a:pathLst>
            </a:custGeom>
            <a:solidFill>
              <a:srgbClr val="6FA82F"/>
            </a:solidFill>
          </p:spPr>
        </p:sp>
      </p:grpSp>
      <p:grpSp>
        <p:nvGrpSpPr>
          <p:cNvPr name="Group 4" id="4"/>
          <p:cNvGrpSpPr>
            <a:grpSpLocks noChangeAspect="true"/>
          </p:cNvGrpSpPr>
          <p:nvPr/>
        </p:nvGrpSpPr>
        <p:grpSpPr>
          <a:xfrm rot="0">
            <a:off x="11779881" y="3468278"/>
            <a:ext cx="5102271" cy="510227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7500" t="0" r="-27500" b="0"/>
              </a:stretch>
            </a:blipFill>
          </p:spPr>
        </p:sp>
      </p:grpSp>
      <p:grpSp>
        <p:nvGrpSpPr>
          <p:cNvPr name="Group 6" id="6"/>
          <p:cNvGrpSpPr/>
          <p:nvPr/>
        </p:nvGrpSpPr>
        <p:grpSpPr>
          <a:xfrm rot="0">
            <a:off x="11169036" y="3044134"/>
            <a:ext cx="6156939" cy="6214166"/>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227080" y="4099174"/>
            <a:ext cx="9656524" cy="3688080"/>
          </a:xfrm>
          <a:prstGeom prst="rect">
            <a:avLst/>
          </a:prstGeom>
        </p:spPr>
        <p:txBody>
          <a:bodyPr anchor="t" rtlCol="false" tIns="0" lIns="0" bIns="0" rIns="0">
            <a:spAutoFit/>
          </a:bodyPr>
          <a:lstStyle/>
          <a:p>
            <a:pPr algn="just" marL="690881" indent="-345440" lvl="1">
              <a:lnSpc>
                <a:spcPts val="4800"/>
              </a:lnSpc>
              <a:buFont typeface="Arial"/>
              <a:buChar char="•"/>
            </a:pPr>
            <a:r>
              <a:rPr lang="en-US" sz="3200">
                <a:solidFill>
                  <a:srgbClr val="FFFFFF"/>
                </a:solidFill>
                <a:latin typeface="Calibri (MS)"/>
              </a:rPr>
              <a:t>Application Name and Category.</a:t>
            </a:r>
          </a:p>
          <a:p>
            <a:pPr algn="just" marL="690881" indent="-345440" lvl="1">
              <a:lnSpc>
                <a:spcPts val="4800"/>
              </a:lnSpc>
              <a:buFont typeface="Arial"/>
              <a:buChar char="•"/>
            </a:pPr>
            <a:r>
              <a:rPr lang="en-US" sz="3200">
                <a:solidFill>
                  <a:srgbClr val="FFFFFF"/>
                </a:solidFill>
                <a:latin typeface="Calibri (MS)"/>
              </a:rPr>
              <a:t>Rating, Size and Installations of an application.</a:t>
            </a:r>
          </a:p>
          <a:p>
            <a:pPr algn="just" marL="690881" indent="-345440" lvl="1">
              <a:lnSpc>
                <a:spcPts val="4800"/>
              </a:lnSpc>
              <a:buFont typeface="Arial"/>
              <a:buChar char="•"/>
            </a:pPr>
            <a:r>
              <a:rPr lang="en-US" sz="3200">
                <a:solidFill>
                  <a:srgbClr val="FFFFFF"/>
                </a:solidFill>
                <a:latin typeface="Calibri (MS)"/>
              </a:rPr>
              <a:t>Type and Price of an application.</a:t>
            </a:r>
          </a:p>
          <a:p>
            <a:pPr algn="just" marL="690881" indent="-345440" lvl="1">
              <a:lnSpc>
                <a:spcPts val="4800"/>
              </a:lnSpc>
              <a:buFont typeface="Arial"/>
              <a:buChar char="•"/>
            </a:pPr>
            <a:r>
              <a:rPr lang="en-US" sz="3200">
                <a:solidFill>
                  <a:srgbClr val="FFFFFF"/>
                </a:solidFill>
                <a:latin typeface="Calibri (MS)"/>
              </a:rPr>
              <a:t>Content rating and genre of an application.</a:t>
            </a:r>
          </a:p>
          <a:p>
            <a:pPr algn="just" marL="690881" indent="-345440" lvl="1">
              <a:lnSpc>
                <a:spcPts val="4800"/>
              </a:lnSpc>
              <a:buFont typeface="Arial"/>
              <a:buChar char="•"/>
            </a:pPr>
            <a:r>
              <a:rPr lang="en-US" sz="3200">
                <a:solidFill>
                  <a:srgbClr val="FFFFFF"/>
                </a:solidFill>
                <a:latin typeface="Calibri (MS)"/>
              </a:rPr>
              <a:t>Android version and last update date of an application.</a:t>
            </a:r>
          </a:p>
        </p:txBody>
      </p:sp>
      <p:sp>
        <p:nvSpPr>
          <p:cNvPr name="TextBox 9" id="9"/>
          <p:cNvSpPr txBox="true"/>
          <p:nvPr/>
        </p:nvSpPr>
        <p:spPr>
          <a:xfrm rot="0">
            <a:off x="581769" y="2170374"/>
            <a:ext cx="6254669" cy="873760"/>
          </a:xfrm>
          <a:prstGeom prst="rect">
            <a:avLst/>
          </a:prstGeom>
        </p:spPr>
        <p:txBody>
          <a:bodyPr anchor="t" rtlCol="false" tIns="0" lIns="0" bIns="0" rIns="0">
            <a:spAutoFit/>
          </a:bodyPr>
          <a:lstStyle/>
          <a:p>
            <a:pPr>
              <a:lnSpc>
                <a:spcPts val="6440"/>
              </a:lnSpc>
              <a:spcBef>
                <a:spcPct val="0"/>
              </a:spcBef>
            </a:pPr>
            <a:r>
              <a:rPr lang="en-US" sz="4600">
                <a:solidFill>
                  <a:srgbClr val="008037"/>
                </a:solidFill>
                <a:latin typeface="Calibri (MS) Ultra-Bold"/>
              </a:rPr>
              <a:t>KPIs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640440" cy="10287000"/>
            <a:chOff x="0" y="0"/>
            <a:chExt cx="2922815" cy="3479800"/>
          </a:xfrm>
        </p:grpSpPr>
        <p:sp>
          <p:nvSpPr>
            <p:cNvPr name="Freeform 3" id="3"/>
            <p:cNvSpPr/>
            <p:nvPr/>
          </p:nvSpPr>
          <p:spPr>
            <a:xfrm flipH="false" flipV="false" rot="0">
              <a:off x="0" y="0"/>
              <a:ext cx="2922815" cy="3479800"/>
            </a:xfrm>
            <a:custGeom>
              <a:avLst/>
              <a:gdLst/>
              <a:ahLst/>
              <a:cxnLst/>
              <a:rect r="r" b="b" t="t" l="l"/>
              <a:pathLst>
                <a:path h="3479800" w="2922815">
                  <a:moveTo>
                    <a:pt x="0" y="0"/>
                  </a:moveTo>
                  <a:lnTo>
                    <a:pt x="2922815" y="0"/>
                  </a:lnTo>
                  <a:lnTo>
                    <a:pt x="2922815" y="3479800"/>
                  </a:lnTo>
                  <a:lnTo>
                    <a:pt x="0" y="3479800"/>
                  </a:lnTo>
                  <a:close/>
                </a:path>
              </a:pathLst>
            </a:custGeom>
            <a:solidFill>
              <a:srgbClr val="6FA82F"/>
            </a:solidFill>
          </p:spPr>
        </p:sp>
      </p:grpSp>
      <p:grpSp>
        <p:nvGrpSpPr>
          <p:cNvPr name="Group 4" id="4"/>
          <p:cNvGrpSpPr>
            <a:grpSpLocks noChangeAspect="true"/>
          </p:cNvGrpSpPr>
          <p:nvPr/>
        </p:nvGrpSpPr>
        <p:grpSpPr>
          <a:xfrm rot="0">
            <a:off x="5859132" y="2519258"/>
            <a:ext cx="5020480" cy="5020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0634" t="0" r="-20634" b="0"/>
              </a:stretch>
            </a:blipFill>
          </p:spPr>
        </p:sp>
      </p:grpSp>
      <p:grpSp>
        <p:nvGrpSpPr>
          <p:cNvPr name="Group 6" id="6"/>
          <p:cNvGrpSpPr/>
          <p:nvPr/>
        </p:nvGrpSpPr>
        <p:grpSpPr>
          <a:xfrm rot="0">
            <a:off x="6289272" y="2991606"/>
            <a:ext cx="4778251" cy="4822663"/>
            <a:chOff x="0" y="0"/>
            <a:chExt cx="9794659" cy="9885698"/>
          </a:xfrm>
        </p:grpSpPr>
        <p:sp>
          <p:nvSpPr>
            <p:cNvPr name="Freeform 7" id="7"/>
            <p:cNvSpPr/>
            <p:nvPr/>
          </p:nvSpPr>
          <p:spPr>
            <a:xfrm flipH="false" flipV="false" rot="0">
              <a:off x="0" y="0"/>
              <a:ext cx="9794660" cy="9885698"/>
            </a:xfrm>
            <a:custGeom>
              <a:avLst/>
              <a:gdLst/>
              <a:ahLst/>
              <a:cxnLst/>
              <a:rect r="r" b="b" t="t" l="l"/>
              <a:pathLst>
                <a:path h="9885698" w="9794660">
                  <a:moveTo>
                    <a:pt x="9670200" y="59690"/>
                  </a:moveTo>
                  <a:cubicBezTo>
                    <a:pt x="9705760" y="59690"/>
                    <a:pt x="9734969" y="88900"/>
                    <a:pt x="9734969" y="124460"/>
                  </a:cubicBezTo>
                  <a:lnTo>
                    <a:pt x="9734969" y="9761238"/>
                  </a:lnTo>
                  <a:cubicBezTo>
                    <a:pt x="9734969" y="9796798"/>
                    <a:pt x="9705760" y="9826008"/>
                    <a:pt x="9670200" y="9826008"/>
                  </a:cubicBezTo>
                  <a:lnTo>
                    <a:pt x="124460" y="9826008"/>
                  </a:lnTo>
                  <a:cubicBezTo>
                    <a:pt x="88900" y="9826008"/>
                    <a:pt x="59690" y="9796798"/>
                    <a:pt x="59690" y="9761238"/>
                  </a:cubicBezTo>
                  <a:lnTo>
                    <a:pt x="59690" y="124460"/>
                  </a:lnTo>
                  <a:cubicBezTo>
                    <a:pt x="59690" y="88900"/>
                    <a:pt x="88900" y="59690"/>
                    <a:pt x="124460" y="59690"/>
                  </a:cubicBezTo>
                  <a:lnTo>
                    <a:pt x="9670200" y="59690"/>
                  </a:lnTo>
                  <a:moveTo>
                    <a:pt x="9670200" y="0"/>
                  </a:moveTo>
                  <a:lnTo>
                    <a:pt x="124460" y="0"/>
                  </a:lnTo>
                  <a:cubicBezTo>
                    <a:pt x="55880" y="0"/>
                    <a:pt x="0" y="55880"/>
                    <a:pt x="0" y="124460"/>
                  </a:cubicBezTo>
                  <a:lnTo>
                    <a:pt x="0" y="9761238"/>
                  </a:lnTo>
                  <a:cubicBezTo>
                    <a:pt x="0" y="9829818"/>
                    <a:pt x="55880" y="9885698"/>
                    <a:pt x="124460" y="9885698"/>
                  </a:cubicBezTo>
                  <a:lnTo>
                    <a:pt x="9670200" y="9885698"/>
                  </a:lnTo>
                  <a:cubicBezTo>
                    <a:pt x="9738779" y="9885698"/>
                    <a:pt x="9794660" y="9829818"/>
                    <a:pt x="9794660" y="9761238"/>
                  </a:cubicBezTo>
                  <a:lnTo>
                    <a:pt x="9794660" y="124460"/>
                  </a:lnTo>
                  <a:cubicBezTo>
                    <a:pt x="9794660" y="55880"/>
                    <a:pt x="9738779" y="0"/>
                    <a:pt x="9670200" y="0"/>
                  </a:cubicBezTo>
                  <a:close/>
                </a:path>
              </a:pathLst>
            </a:custGeom>
            <a:solidFill>
              <a:srgbClr val="008037"/>
            </a:solidFill>
          </p:spPr>
        </p:sp>
      </p:grpSp>
      <p:sp>
        <p:nvSpPr>
          <p:cNvPr name="TextBox 8" id="8"/>
          <p:cNvSpPr txBox="true"/>
          <p:nvPr/>
        </p:nvSpPr>
        <p:spPr>
          <a:xfrm rot="0">
            <a:off x="431623" y="4264797"/>
            <a:ext cx="5102310" cy="1000127"/>
          </a:xfrm>
          <a:prstGeom prst="rect">
            <a:avLst/>
          </a:prstGeom>
        </p:spPr>
        <p:txBody>
          <a:bodyPr anchor="t" rtlCol="false" tIns="0" lIns="0" bIns="0" rIns="0">
            <a:spAutoFit/>
          </a:bodyPr>
          <a:lstStyle/>
          <a:p>
            <a:pPr>
              <a:lnSpc>
                <a:spcPts val="7499"/>
              </a:lnSpc>
              <a:spcBef>
                <a:spcPct val="0"/>
              </a:spcBef>
            </a:pPr>
            <a:r>
              <a:rPr lang="en-US" sz="4999">
                <a:solidFill>
                  <a:srgbClr val="FFFFFF"/>
                </a:solidFill>
                <a:latin typeface="Calibri (MS)"/>
              </a:rPr>
              <a:t>Concepts Used</a:t>
            </a:r>
          </a:p>
        </p:txBody>
      </p:sp>
      <p:sp>
        <p:nvSpPr>
          <p:cNvPr name="TextBox 9" id="9"/>
          <p:cNvSpPr txBox="true"/>
          <p:nvPr/>
        </p:nvSpPr>
        <p:spPr>
          <a:xfrm rot="0">
            <a:off x="11487010" y="3131820"/>
            <a:ext cx="5772290" cy="3861435"/>
          </a:xfrm>
          <a:prstGeom prst="rect">
            <a:avLst/>
          </a:prstGeom>
        </p:spPr>
        <p:txBody>
          <a:bodyPr anchor="t" rtlCol="false" tIns="0" lIns="0" bIns="0" rIns="0">
            <a:spAutoFit/>
          </a:bodyPr>
          <a:lstStyle/>
          <a:p>
            <a:pPr marL="734059" indent="-367030" lvl="1">
              <a:lnSpc>
                <a:spcPts val="5099"/>
              </a:lnSpc>
              <a:buFont typeface="Arial"/>
              <a:buChar char="•"/>
            </a:pPr>
            <a:r>
              <a:rPr lang="en-US" sz="3399">
                <a:solidFill>
                  <a:srgbClr val="6FA82F"/>
                </a:solidFill>
                <a:latin typeface="Calibri (MS)"/>
              </a:rPr>
              <a:t>SUM, AVERAGE, ROUND, </a:t>
            </a:r>
            <a:r>
              <a:rPr lang="en-US" sz="3399">
                <a:solidFill>
                  <a:srgbClr val="6FA82F"/>
                </a:solidFill>
                <a:latin typeface="Calibri (MS)"/>
              </a:rPr>
              <a:t>COUNT,VLOOKUP, TEXT, IF formulas</a:t>
            </a:r>
          </a:p>
          <a:p>
            <a:pPr marL="734059" indent="-367030" lvl="1">
              <a:lnSpc>
                <a:spcPts val="5099"/>
              </a:lnSpc>
              <a:buFont typeface="Arial"/>
              <a:buChar char="•"/>
            </a:pPr>
            <a:r>
              <a:rPr lang="en-US" sz="3399">
                <a:solidFill>
                  <a:srgbClr val="6FA82F"/>
                </a:solidFill>
                <a:latin typeface="Calibri (MS)"/>
              </a:rPr>
              <a:t>F</a:t>
            </a:r>
            <a:r>
              <a:rPr lang="en-US" sz="3399">
                <a:solidFill>
                  <a:srgbClr val="6FA82F"/>
                </a:solidFill>
                <a:latin typeface="Calibri (MS)"/>
              </a:rPr>
              <a:t>ormatting, Sorting.</a:t>
            </a:r>
          </a:p>
          <a:p>
            <a:pPr marL="734059" indent="-367030" lvl="1">
              <a:lnSpc>
                <a:spcPts val="5099"/>
              </a:lnSpc>
              <a:buFont typeface="Arial"/>
              <a:buChar char="•"/>
            </a:pPr>
            <a:r>
              <a:rPr lang="en-US" sz="3399">
                <a:solidFill>
                  <a:srgbClr val="6FA82F"/>
                </a:solidFill>
                <a:latin typeface="Calibri (MS)"/>
              </a:rPr>
              <a:t>Pivot Tables</a:t>
            </a:r>
          </a:p>
          <a:p>
            <a:pPr marL="734059" indent="-367030" lvl="1">
              <a:lnSpc>
                <a:spcPts val="5099"/>
              </a:lnSpc>
              <a:buFont typeface="Arial"/>
              <a:buChar char="•"/>
            </a:pPr>
            <a:r>
              <a:rPr lang="en-US" sz="3399">
                <a:solidFill>
                  <a:srgbClr val="6FA82F"/>
                </a:solidFill>
                <a:latin typeface="Calibri (MS)"/>
              </a:rPr>
              <a:t>Charts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5" y="-1581"/>
            <a:ext cx="5269079" cy="10288581"/>
            <a:chOff x="0" y="0"/>
            <a:chExt cx="1782380" cy="3480335"/>
          </a:xfrm>
        </p:grpSpPr>
        <p:sp>
          <p:nvSpPr>
            <p:cNvPr name="Freeform 3" id="3"/>
            <p:cNvSpPr/>
            <p:nvPr/>
          </p:nvSpPr>
          <p:spPr>
            <a:xfrm flipH="false" flipV="false" rot="0">
              <a:off x="0" y="0"/>
              <a:ext cx="1782380" cy="3480335"/>
            </a:xfrm>
            <a:custGeom>
              <a:avLst/>
              <a:gdLst/>
              <a:ahLst/>
              <a:cxnLst/>
              <a:rect r="r" b="b" t="t" l="l"/>
              <a:pathLst>
                <a:path h="3480335" w="1782380">
                  <a:moveTo>
                    <a:pt x="0" y="0"/>
                  </a:moveTo>
                  <a:lnTo>
                    <a:pt x="1782380" y="0"/>
                  </a:lnTo>
                  <a:lnTo>
                    <a:pt x="1782380" y="3480335"/>
                  </a:lnTo>
                  <a:lnTo>
                    <a:pt x="0" y="3480335"/>
                  </a:lnTo>
                  <a:close/>
                </a:path>
              </a:pathLst>
            </a:custGeom>
            <a:solidFill>
              <a:srgbClr val="6FA82F"/>
            </a:solidFill>
          </p:spPr>
        </p:sp>
      </p:grpSp>
      <p:grpSp>
        <p:nvGrpSpPr>
          <p:cNvPr name="Group 4" id="4"/>
          <p:cNvGrpSpPr>
            <a:grpSpLocks noChangeAspect="true"/>
          </p:cNvGrpSpPr>
          <p:nvPr/>
        </p:nvGrpSpPr>
        <p:grpSpPr>
          <a:xfrm rot="0">
            <a:off x="1706368" y="2787371"/>
            <a:ext cx="5929006" cy="592900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0" r="0" b="0"/>
              </a:stretch>
            </a:blipFill>
          </p:spPr>
        </p:sp>
      </p:grpSp>
      <p:grpSp>
        <p:nvGrpSpPr>
          <p:cNvPr name="Group 6" id="6"/>
          <p:cNvGrpSpPr/>
          <p:nvPr/>
        </p:nvGrpSpPr>
        <p:grpSpPr>
          <a:xfrm rot="0">
            <a:off x="2359086" y="3074368"/>
            <a:ext cx="5932931" cy="5939972"/>
            <a:chOff x="0" y="0"/>
            <a:chExt cx="8950291" cy="8960914"/>
          </a:xfrm>
        </p:grpSpPr>
        <p:sp>
          <p:nvSpPr>
            <p:cNvPr name="Freeform 7" id="7"/>
            <p:cNvSpPr/>
            <p:nvPr/>
          </p:nvSpPr>
          <p:spPr>
            <a:xfrm flipH="false" flipV="false" rot="0">
              <a:off x="0" y="0"/>
              <a:ext cx="8950292" cy="8960914"/>
            </a:xfrm>
            <a:custGeom>
              <a:avLst/>
              <a:gdLst/>
              <a:ahLst/>
              <a:cxnLst/>
              <a:rect r="r" b="b" t="t" l="l"/>
              <a:pathLst>
                <a:path h="8960914" w="8950292">
                  <a:moveTo>
                    <a:pt x="8825831" y="59690"/>
                  </a:moveTo>
                  <a:cubicBezTo>
                    <a:pt x="8861391" y="59690"/>
                    <a:pt x="8890602" y="88900"/>
                    <a:pt x="8890602" y="124460"/>
                  </a:cubicBezTo>
                  <a:lnTo>
                    <a:pt x="8890602" y="8836454"/>
                  </a:lnTo>
                  <a:cubicBezTo>
                    <a:pt x="8890602" y="8872014"/>
                    <a:pt x="8861391" y="8901223"/>
                    <a:pt x="8825831" y="8901223"/>
                  </a:cubicBezTo>
                  <a:lnTo>
                    <a:pt x="124460" y="8901223"/>
                  </a:lnTo>
                  <a:cubicBezTo>
                    <a:pt x="88900" y="8901223"/>
                    <a:pt x="59690" y="8872014"/>
                    <a:pt x="59690" y="8836454"/>
                  </a:cubicBezTo>
                  <a:lnTo>
                    <a:pt x="59690" y="124460"/>
                  </a:lnTo>
                  <a:cubicBezTo>
                    <a:pt x="59690" y="88900"/>
                    <a:pt x="88900" y="59690"/>
                    <a:pt x="124460" y="59690"/>
                  </a:cubicBezTo>
                  <a:lnTo>
                    <a:pt x="8825831" y="59690"/>
                  </a:lnTo>
                  <a:moveTo>
                    <a:pt x="8825831" y="0"/>
                  </a:moveTo>
                  <a:lnTo>
                    <a:pt x="124460" y="0"/>
                  </a:lnTo>
                  <a:cubicBezTo>
                    <a:pt x="55880" y="0"/>
                    <a:pt x="0" y="55880"/>
                    <a:pt x="0" y="124460"/>
                  </a:cubicBezTo>
                  <a:lnTo>
                    <a:pt x="0" y="8836454"/>
                  </a:lnTo>
                  <a:cubicBezTo>
                    <a:pt x="0" y="8905034"/>
                    <a:pt x="55880" y="8960914"/>
                    <a:pt x="124460" y="8960914"/>
                  </a:cubicBezTo>
                  <a:lnTo>
                    <a:pt x="8825831" y="8960914"/>
                  </a:lnTo>
                  <a:cubicBezTo>
                    <a:pt x="8894411" y="8960914"/>
                    <a:pt x="8950292" y="8905034"/>
                    <a:pt x="8950292" y="8836454"/>
                  </a:cubicBezTo>
                  <a:lnTo>
                    <a:pt x="8950292" y="124460"/>
                  </a:lnTo>
                  <a:cubicBezTo>
                    <a:pt x="8950292" y="55880"/>
                    <a:pt x="8894411" y="0"/>
                    <a:pt x="8825831" y="0"/>
                  </a:cubicBezTo>
                  <a:close/>
                </a:path>
              </a:pathLst>
            </a:custGeom>
            <a:solidFill>
              <a:srgbClr val="008037"/>
            </a:solidFill>
          </p:spPr>
        </p:sp>
      </p:grpSp>
      <p:sp>
        <p:nvSpPr>
          <p:cNvPr name="TextBox 8" id="8"/>
          <p:cNvSpPr txBox="true"/>
          <p:nvPr/>
        </p:nvSpPr>
        <p:spPr>
          <a:xfrm rot="0">
            <a:off x="10680690" y="4202275"/>
            <a:ext cx="6193453" cy="1152526"/>
          </a:xfrm>
          <a:prstGeom prst="rect">
            <a:avLst/>
          </a:prstGeom>
        </p:spPr>
        <p:txBody>
          <a:bodyPr anchor="t" rtlCol="false" tIns="0" lIns="0" bIns="0" rIns="0">
            <a:spAutoFit/>
          </a:bodyPr>
          <a:lstStyle/>
          <a:p>
            <a:pPr>
              <a:lnSpc>
                <a:spcPts val="8399"/>
              </a:lnSpc>
              <a:spcBef>
                <a:spcPct val="0"/>
              </a:spcBef>
            </a:pPr>
            <a:r>
              <a:rPr lang="en-US" sz="5999">
                <a:solidFill>
                  <a:srgbClr val="008037"/>
                </a:solidFill>
                <a:latin typeface="Calibri (MS) Ultra-Bold"/>
              </a:rPr>
              <a:t>ANALYSIS</a:t>
            </a:r>
          </a:p>
        </p:txBody>
      </p:sp>
      <p:sp>
        <p:nvSpPr>
          <p:cNvPr name="TextBox 9" id="9"/>
          <p:cNvSpPr txBox="true"/>
          <p:nvPr/>
        </p:nvSpPr>
        <p:spPr>
          <a:xfrm rot="0">
            <a:off x="9404097" y="9182100"/>
            <a:ext cx="8883903" cy="730250"/>
          </a:xfrm>
          <a:prstGeom prst="rect">
            <a:avLst/>
          </a:prstGeom>
        </p:spPr>
        <p:txBody>
          <a:bodyPr anchor="t" rtlCol="false" tIns="0" lIns="0" bIns="0" rIns="0">
            <a:spAutoFit/>
          </a:bodyPr>
          <a:lstStyle/>
          <a:p>
            <a:pPr>
              <a:lnSpc>
                <a:spcPts val="2800"/>
              </a:lnSpc>
              <a:spcBef>
                <a:spcPct val="0"/>
              </a:spcBef>
            </a:pPr>
            <a:r>
              <a:rPr lang="en-US" sz="2000">
                <a:solidFill>
                  <a:srgbClr val="008037"/>
                </a:solidFill>
                <a:latin typeface="Calibri (MS) Ultra-Bold"/>
              </a:rPr>
              <a:t>“The core advantage of data is that it tells you something about the world that you didn’t know before.”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39724"/>
            <a:ext cx="6185804" cy="2944739"/>
          </a:xfrm>
          <a:custGeom>
            <a:avLst/>
            <a:gdLst/>
            <a:ahLst/>
            <a:cxnLst/>
            <a:rect r="r" b="b" t="t" l="l"/>
            <a:pathLst>
              <a:path h="2944739" w="6185804">
                <a:moveTo>
                  <a:pt x="0" y="0"/>
                </a:moveTo>
                <a:lnTo>
                  <a:pt x="6185804" y="0"/>
                </a:lnTo>
                <a:lnTo>
                  <a:pt x="6185804" y="2944739"/>
                </a:lnTo>
                <a:lnTo>
                  <a:pt x="0" y="2944739"/>
                </a:lnTo>
                <a:lnTo>
                  <a:pt x="0" y="0"/>
                </a:lnTo>
                <a:close/>
              </a:path>
            </a:pathLst>
          </a:custGeom>
          <a:blipFill>
            <a:blip r:embed="rId2"/>
            <a:stretch>
              <a:fillRect l="0" t="0" r="0" b="0"/>
            </a:stretch>
          </a:blipFill>
        </p:spPr>
      </p:sp>
      <p:sp>
        <p:nvSpPr>
          <p:cNvPr name="TextBox 3" id="3"/>
          <p:cNvSpPr txBox="true"/>
          <p:nvPr/>
        </p:nvSpPr>
        <p:spPr>
          <a:xfrm rot="0">
            <a:off x="1028700" y="1328376"/>
            <a:ext cx="7328148"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is the most used Android version?</a:t>
            </a:r>
          </a:p>
        </p:txBody>
      </p:sp>
      <p:sp>
        <p:nvSpPr>
          <p:cNvPr name="TextBox 4" id="4"/>
          <p:cNvSpPr txBox="true"/>
          <p:nvPr/>
        </p:nvSpPr>
        <p:spPr>
          <a:xfrm rot="0">
            <a:off x="948556" y="6882029"/>
            <a:ext cx="7950406"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The Most used Android version is 4.1 and up.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49514"/>
            <a:ext cx="12055038" cy="3168817"/>
          </a:xfrm>
          <a:custGeom>
            <a:avLst/>
            <a:gdLst/>
            <a:ahLst/>
            <a:cxnLst/>
            <a:rect r="r" b="b" t="t" l="l"/>
            <a:pathLst>
              <a:path h="3168817" w="12055038">
                <a:moveTo>
                  <a:pt x="0" y="0"/>
                </a:moveTo>
                <a:lnTo>
                  <a:pt x="12055038" y="0"/>
                </a:lnTo>
                <a:lnTo>
                  <a:pt x="12055038" y="3168817"/>
                </a:lnTo>
                <a:lnTo>
                  <a:pt x="0" y="3168817"/>
                </a:lnTo>
                <a:lnTo>
                  <a:pt x="0" y="0"/>
                </a:lnTo>
                <a:close/>
              </a:path>
            </a:pathLst>
          </a:custGeom>
          <a:blipFill>
            <a:blip r:embed="rId2"/>
            <a:stretch>
              <a:fillRect l="0" t="0" r="0" b="0"/>
            </a:stretch>
          </a:blipFill>
        </p:spPr>
      </p:sp>
      <p:sp>
        <p:nvSpPr>
          <p:cNvPr name="TextBox 3" id="3"/>
          <p:cNvSpPr txBox="true"/>
          <p:nvPr/>
        </p:nvSpPr>
        <p:spPr>
          <a:xfrm rot="0">
            <a:off x="948556" y="1761459"/>
            <a:ext cx="11650765"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Bold"/>
              </a:rPr>
              <a:t>Which all categories of mob apps are existing from this dataset?</a:t>
            </a:r>
          </a:p>
        </p:txBody>
      </p:sp>
      <p:sp>
        <p:nvSpPr>
          <p:cNvPr name="TextBox 4" id="4"/>
          <p:cNvSpPr txBox="true"/>
          <p:nvPr/>
        </p:nvSpPr>
        <p:spPr>
          <a:xfrm rot="0">
            <a:off x="948556" y="6882029"/>
            <a:ext cx="11650765" cy="670560"/>
          </a:xfrm>
          <a:prstGeom prst="rect">
            <a:avLst/>
          </a:prstGeom>
        </p:spPr>
        <p:txBody>
          <a:bodyPr anchor="t" rtlCol="false" tIns="0" lIns="0" bIns="0" rIns="0">
            <a:spAutoFit/>
          </a:bodyPr>
          <a:lstStyle/>
          <a:p>
            <a:pPr algn="ctr">
              <a:lnSpc>
                <a:spcPts val="5099"/>
              </a:lnSpc>
              <a:spcBef>
                <a:spcPct val="0"/>
              </a:spcBef>
            </a:pPr>
            <a:r>
              <a:rPr lang="en-US" sz="3399">
                <a:solidFill>
                  <a:srgbClr val="000000"/>
                </a:solidFill>
                <a:latin typeface="Calibri (MS)"/>
              </a:rPr>
              <a:t>These all categories of mobile apps are existing from this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DAFpKsmcRcA</dc:identifier>
  <dcterms:modified xsi:type="dcterms:W3CDTF">2011-08-01T06:04:30Z</dcterms:modified>
  <cp:revision>1</cp:revision>
  <dc:title>Google Play Store Mobile Apps</dc:title>
</cp:coreProperties>
</file>